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536" r:id="rId2"/>
    <p:sldId id="550" r:id="rId3"/>
    <p:sldId id="557" r:id="rId4"/>
    <p:sldId id="551" r:id="rId5"/>
    <p:sldId id="552" r:id="rId6"/>
    <p:sldId id="553" r:id="rId7"/>
    <p:sldId id="554" r:id="rId8"/>
    <p:sldId id="555" r:id="rId9"/>
    <p:sldId id="556" r:id="rId10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56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Филоненко Иван Иванович" initials="ФИИ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A08520"/>
    <a:srgbClr val="D4D4D4"/>
    <a:srgbClr val="FFFFFF"/>
    <a:srgbClr val="99FF99"/>
    <a:srgbClr val="9AB5E4"/>
    <a:srgbClr val="A36901"/>
    <a:srgbClr val="CC00FF"/>
    <a:srgbClr val="000000"/>
    <a:srgbClr val="99B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6433" autoAdjust="0"/>
  </p:normalViewPr>
  <p:slideViewPr>
    <p:cSldViewPr>
      <p:cViewPr varScale="1">
        <p:scale>
          <a:sx n="73" d="100"/>
          <a:sy n="73" d="100"/>
        </p:scale>
        <p:origin x="-1554" y="-108"/>
      </p:cViewPr>
      <p:guideLst>
        <p:guide orient="horz" pos="4156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11"/>
            <a:ext cx="2946301" cy="496332"/>
          </a:xfrm>
          <a:prstGeom prst="rect">
            <a:avLst/>
          </a:prstGeom>
        </p:spPr>
        <p:txBody>
          <a:bodyPr vert="horz" lIns="92011" tIns="46011" rIns="92011" bIns="4601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81" y="11"/>
            <a:ext cx="2946301" cy="496332"/>
          </a:xfrm>
          <a:prstGeom prst="rect">
            <a:avLst/>
          </a:prstGeom>
        </p:spPr>
        <p:txBody>
          <a:bodyPr vert="horz" lIns="92011" tIns="46011" rIns="92011" bIns="46011" rtlCol="0"/>
          <a:lstStyle>
            <a:lvl1pPr algn="r">
              <a:defRPr sz="1200"/>
            </a:lvl1pPr>
          </a:lstStyle>
          <a:p>
            <a:fld id="{49FFA3DD-1E65-4033-8E39-AFFE55769FED}" type="datetimeFigureOut">
              <a:rPr lang="ru-RU" smtClean="0"/>
              <a:t>20.07.2023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28722"/>
            <a:ext cx="2946301" cy="496332"/>
          </a:xfrm>
          <a:prstGeom prst="rect">
            <a:avLst/>
          </a:prstGeom>
        </p:spPr>
        <p:txBody>
          <a:bodyPr vert="horz" lIns="92011" tIns="46011" rIns="92011" bIns="4601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81" y="9428722"/>
            <a:ext cx="2946301" cy="496332"/>
          </a:xfrm>
          <a:prstGeom prst="rect">
            <a:avLst/>
          </a:prstGeom>
        </p:spPr>
        <p:txBody>
          <a:bodyPr vert="horz" lIns="92011" tIns="46011" rIns="92011" bIns="46011" rtlCol="0" anchor="b"/>
          <a:lstStyle>
            <a:lvl1pPr algn="r">
              <a:defRPr sz="1200"/>
            </a:lvl1pPr>
          </a:lstStyle>
          <a:p>
            <a:fld id="{5051C0EC-5524-49D4-9093-0FB6B39B2D3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57397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5" y="14"/>
            <a:ext cx="2945658" cy="496330"/>
          </a:xfrm>
          <a:prstGeom prst="rect">
            <a:avLst/>
          </a:prstGeom>
        </p:spPr>
        <p:txBody>
          <a:bodyPr vert="horz" lIns="91745" tIns="45882" rIns="91745" bIns="4588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0" y="14"/>
            <a:ext cx="2945658" cy="496330"/>
          </a:xfrm>
          <a:prstGeom prst="rect">
            <a:avLst/>
          </a:prstGeom>
        </p:spPr>
        <p:txBody>
          <a:bodyPr vert="horz" lIns="91745" tIns="45882" rIns="91745" bIns="45882" rtlCol="0"/>
          <a:lstStyle>
            <a:lvl1pPr algn="r">
              <a:defRPr sz="1200"/>
            </a:lvl1pPr>
          </a:lstStyle>
          <a:p>
            <a:fld id="{92B5D6A3-6DCE-44DE-94DF-A17C2789E049}" type="datetimeFigureOut">
              <a:rPr lang="ru-RU" smtClean="0"/>
              <a:t>20.07.2023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739775"/>
            <a:ext cx="53848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5" tIns="45882" rIns="91745" bIns="4588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715164"/>
            <a:ext cx="5438140" cy="4466988"/>
          </a:xfrm>
          <a:prstGeom prst="rect">
            <a:avLst/>
          </a:prstGeom>
        </p:spPr>
        <p:txBody>
          <a:bodyPr vert="horz" lIns="91745" tIns="45882" rIns="91745" bIns="4588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5" y="9428592"/>
            <a:ext cx="2945658" cy="496330"/>
          </a:xfrm>
          <a:prstGeom prst="rect">
            <a:avLst/>
          </a:prstGeom>
        </p:spPr>
        <p:txBody>
          <a:bodyPr vert="horz" lIns="91745" tIns="45882" rIns="91745" bIns="4588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0" y="9428592"/>
            <a:ext cx="2945658" cy="496330"/>
          </a:xfrm>
          <a:prstGeom prst="rect">
            <a:avLst/>
          </a:prstGeom>
        </p:spPr>
        <p:txBody>
          <a:bodyPr vert="horz" lIns="91745" tIns="45882" rIns="91745" bIns="45882" rtlCol="0" anchor="b"/>
          <a:lstStyle>
            <a:lvl1pPr algn="r">
              <a:defRPr sz="1200"/>
            </a:lvl1pPr>
          </a:lstStyle>
          <a:p>
            <a:fld id="{00587B1A-1ECC-40EA-830D-BCCFFDFEE0C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53566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C3F19-2C76-4FAA-A501-C45352D77F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9135533" y="1777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44007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4FAC-3ED4-4D65-A3A7-250312EEB6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50300" y="660401"/>
            <a:ext cx="660400" cy="381001"/>
          </a:xfrm>
          <a:prstGeom prst="rect">
            <a:avLst/>
          </a:prstGeom>
        </p:spPr>
        <p:txBody>
          <a:bodyPr/>
          <a:lstStyle/>
          <a:p>
            <a:fld id="{1E7D417E-0BF3-C440-BCB6-3BA684BB87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99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09C2-1663-41BC-9797-4825204FDC8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50300" y="660401"/>
            <a:ext cx="660400" cy="381001"/>
          </a:xfrm>
          <a:prstGeom prst="rect">
            <a:avLst/>
          </a:prstGeom>
        </p:spPr>
        <p:txBody>
          <a:bodyPr/>
          <a:lstStyle/>
          <a:p>
            <a:fld id="{1E7D417E-0BF3-C440-BCB6-3BA684BB87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18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0F5F-C012-4DB2-8D71-5ACC30B44A1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9135533" y="1777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90268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EB05-B049-4107-9731-60E1F3D260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9135533" y="1777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83360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5DA0-5B79-44DD-82E4-B0607C5D91C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9135533" y="1777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74855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56E5-B0A8-4102-BAF6-2AE703A6F28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Номер слайда 5"/>
          <p:cNvSpPr>
            <a:spLocks noGrp="1"/>
          </p:cNvSpPr>
          <p:nvPr userDrawn="1">
            <p:ph type="sldNum" sz="quarter" idx="12"/>
          </p:nvPr>
        </p:nvSpPr>
        <p:spPr>
          <a:xfrm>
            <a:off x="9135533" y="1777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95441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8425-1817-433D-9B7B-83CA829267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9135533" y="1777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49264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91CB-50E0-4749-8881-CB18F63A72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9135533" y="1777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62356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41126-3339-47A7-BA03-4B06D4E612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9135533" y="1777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83758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1B54-0F71-4753-B7DB-B50CB001D69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45600" y="888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55253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top_new3.pd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8340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4192" y="223838"/>
            <a:ext cx="6426508" cy="234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A472DA8-2B58-4A7F-B99F-A20765717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20.07.2023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9135533" y="177799"/>
            <a:ext cx="6604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32953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en-US" dirty="0">
                <a:solidFill>
                  <a:srgbClr val="BCB08D"/>
                </a:solidFill>
                <a:latin typeface="Times"/>
                <a:cs typeface="Times"/>
              </a:rPr>
              <a:t>|</a:t>
            </a:r>
            <a:r>
              <a:rPr lang="en-US" dirty="0">
                <a:latin typeface="Times"/>
                <a:cs typeface="Times"/>
              </a:rPr>
              <a:t>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 defTabSz="457200"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87346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kern="1200">
          <a:solidFill>
            <a:srgbClr val="032953"/>
          </a:solidFill>
          <a:latin typeface="Times"/>
          <a:ea typeface="+mj-ea"/>
          <a:cs typeface="Time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Time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Time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Time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Time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94" y="-8574"/>
            <a:ext cx="9923993" cy="70739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92296" y="4061390"/>
            <a:ext cx="68171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rgbClr val="FFFF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ПОДДЕРЖКА </a:t>
            </a:r>
          </a:p>
          <a:p>
            <a:pPr lvl="0"/>
            <a:r>
              <a:rPr lang="ru-RU" sz="2800" b="1" dirty="0" smtClean="0">
                <a:solidFill>
                  <a:srgbClr val="FFFF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ПРОМЫШЛЕННОЙ КООПЕРАЦИИ </a:t>
            </a:r>
          </a:p>
          <a:p>
            <a:pPr lvl="0"/>
            <a:r>
              <a:rPr lang="ru-RU" sz="2800" b="1" dirty="0" smtClean="0">
                <a:solidFill>
                  <a:srgbClr val="FFFF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В ЕВРАЗИЙСКОМ ЭКОНОМИЧЕСКОМ СОЮЗЕ </a:t>
            </a:r>
            <a:endParaRPr lang="ru-RU" sz="2800" b="1" dirty="0">
              <a:solidFill>
                <a:srgbClr val="FFFFFF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63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dirty="0" smtClean="0">
                <a:solidFill>
                  <a:schemeClr val="tx2">
                    <a:lumMod val="75000"/>
                  </a:schemeClr>
                </a:solidFill>
              </a:rPr>
              <a:t>НОВАЯ МЕРА ПОДДЕРЖКИ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Субсидирование процентной ставки для кооперационных проектов в промышленности*</a:t>
            </a:r>
          </a:p>
          <a:p>
            <a:pPr lvl="1"/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Финансирование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проектов с 2024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года;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Фонд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субсидиарной поддержки ≈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1,8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млрд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рублей**, </a:t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что позволит поддержать проекты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на сумму 16-17 млрд. рублей в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год;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Форма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поддержки – возмещение части процентной ставки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по кредиту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***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(до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размера ключевой ставки ЦБ/НБ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2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6976" y="4360117"/>
            <a:ext cx="496855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</a:pP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Субсидирование будет осуществляться через компенсацию части ставки банкам </a:t>
            </a: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выданным кредитам 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кооперационных проектов в промышленности </a:t>
            </a: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размере не более ключевой ставки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</a:pP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Субсидирование за счет средств ЕАЭС, от </a:t>
            </a: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долевых взносов, поступающих от специальных, антидемпинговых и компенсационных пошлин (10 % от пошлин за предыдущий год утверждения бюджета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spcBef>
                <a:spcPts val="300"/>
              </a:spcBef>
            </a:pP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запрос на субсидию превышает имеющийся объем средств программы субсидирования, решение принимается на основе механизма ранжирования приоритетов, предусмотренного Положением о порядке отбора совместных кооперационных проектов.</a:t>
            </a:r>
            <a:endParaRPr lang="en-US" sz="105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</a:pPr>
            <a:r>
              <a:rPr lang="en-US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 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Пилотный период – 5 лет.</a:t>
            </a: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3764868" y="4113076"/>
            <a:ext cx="6141132" cy="2470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300"/>
              </a:spcBef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68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dirty="0" smtClean="0">
                <a:solidFill>
                  <a:schemeClr val="tx2">
                    <a:lumMod val="75000"/>
                  </a:schemeClr>
                </a:solidFill>
              </a:rPr>
              <a:t>ИСТОЧНИК СРЕДСТВ ДЛЯ СУБСИДИИ</a:t>
            </a:r>
            <a:endParaRPr lang="ru-RU" sz="25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3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202608"/>
              </p:ext>
            </p:extLst>
          </p:nvPr>
        </p:nvGraphicFramePr>
        <p:xfrm>
          <a:off x="496018" y="1600198"/>
          <a:ext cx="3448870" cy="284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1544"/>
                <a:gridCol w="1937326"/>
              </a:tblGrid>
              <a:tr h="771327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Действующая ставка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расщепления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пошлин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ЕАЭС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0643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распределении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60997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1,22 %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60997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Беларусь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4,86 %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60997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6,955 %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60997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Кыргызстан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60997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85,065 %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49958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ЕАЭС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673878"/>
              </p:ext>
            </p:extLst>
          </p:nvPr>
        </p:nvGraphicFramePr>
        <p:xfrm>
          <a:off x="4340932" y="1600199"/>
          <a:ext cx="5069768" cy="2844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382"/>
                <a:gridCol w="3701386"/>
              </a:tblGrid>
              <a:tr h="783422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взносы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финансирования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промышленной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кооперации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61" marR="59361" marT="824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7787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61" marR="59361" marT="824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Взнос от  антидемпинговых, компенсационных, специальных пошлин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61" marR="59361" marT="8245" marB="0"/>
                </a:tc>
              </a:tr>
              <a:tr h="268883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22,65 млн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3364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Беларусь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млн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3364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129,1 млн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3364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Кыргызстан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 млн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3364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 млрд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3364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ЕАЭС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1,86 млрд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863975" y="1644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538062"/>
              </p:ext>
            </p:extLst>
          </p:nvPr>
        </p:nvGraphicFramePr>
        <p:xfrm>
          <a:off x="500170" y="4651220"/>
          <a:ext cx="8910531" cy="801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6586"/>
                <a:gridCol w="3168352"/>
                <a:gridCol w="3485593"/>
              </a:tblGrid>
              <a:tr h="289948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поступлений от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антидемпинговых, компенсационных, специальных пошлин за 2022 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540"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261,8 млн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18,6 млрд **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фонд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субсидии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,2 млн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1,86  млрд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676636" y="5642664"/>
            <a:ext cx="8046004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общая </a:t>
            </a: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поступлений в бюджеты государств членов ЕАЭС от специальных, антидемпинговых и компенсационных пошлин </a:t>
            </a: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2022г. в </a:t>
            </a: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долларовом </a:t>
            </a: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эквиваленте по </a:t>
            </a: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отношению к национальным валютам государств – членов </a:t>
            </a: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ЕАЭС. </a:t>
            </a:r>
          </a:p>
          <a:p>
            <a:pPr algn="r">
              <a:spcBef>
                <a:spcPts val="300"/>
              </a:spcBef>
            </a:pP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в пересчете по курсу 70,9 </a:t>
            </a: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руб./долл. в соответствии основными макроэкономическими </a:t>
            </a: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показателями. по </a:t>
            </a: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пояснительной записке </a:t>
            </a: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 </a:t>
            </a: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 </a:t>
            </a: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«О Федеральном бюджете на 2023 и на плановый период 2024 и 2025 </a:t>
            </a:r>
            <a:r>
              <a:rPr lang="ru-RU" sz="105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r>
              <a:rPr lang="ru-RU" sz="105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sz="105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60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 rot="10800000" flipV="1">
            <a:off x="3764868" y="5445224"/>
            <a:ext cx="6141132" cy="2470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300"/>
              </a:spcBef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dirty="0" smtClean="0">
                <a:solidFill>
                  <a:schemeClr val="tx2">
                    <a:lumMod val="75000"/>
                  </a:schemeClr>
                </a:solidFill>
              </a:rPr>
              <a:t>ЦЕЛИ СУБСИДИРОВАНИЯ 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384502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увеличение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объема взаимной торговли и взаимных инвестиций в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ЕАЭС;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создание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новых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мощностей или модернизация производства;</a:t>
            </a:r>
          </a:p>
          <a:p>
            <a:pPr>
              <a:spcBef>
                <a:spcPts val="1800"/>
              </a:spcBef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кооперационных цепочек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 по схеме « 3+ »;</a:t>
            </a:r>
          </a:p>
          <a:p>
            <a:pPr>
              <a:spcBef>
                <a:spcPts val="1800"/>
              </a:spcBef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промышленной продукции с добавленной стоимостью.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4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1360" y="5642664"/>
            <a:ext cx="450128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ускоренное промышленное развитие позволит решить задачи формирования независимой, мобилизационной экономики в рамках ЕАЭС, что делает тему кооперации в </a:t>
            </a: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 </a:t>
            </a: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сверхприоритетной</a:t>
            </a: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05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48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10800000" flipV="1">
            <a:off x="3764868" y="5434386"/>
            <a:ext cx="6141132" cy="2470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300"/>
              </a:spcBef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4192" y="314286"/>
            <a:ext cx="6426508" cy="23439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ОТРАСЛИ ПРОМЫШЛЕННОСТИ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(приоритетные виды </a:t>
            </a:r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экономической деятельности для промышленного сотрудничества в рамках ЕАЭС)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Специализированное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машиностроение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Автомобилестроение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Станкостроение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Авиастроение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Космические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технологии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Легкая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промышленность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Химическая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промышленность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Обработка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древесины и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производство</a:t>
            </a:r>
            <a:b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изделий из дерева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Энергетическое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машиностроение,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электротехническая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и кабельная промышленность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Системы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накопления энергии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Возобновляемая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энергетика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Тяжелое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машиностроение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Нефтегазовое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машиностроение</a:t>
            </a:r>
          </a:p>
          <a:p>
            <a:pPr>
              <a:spcBef>
                <a:spcPts val="6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Водородная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энергетика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Производство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автомобильного электротранспорта, комплектующих для него и зарядной инфраструктуры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Промышленная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продукция для железнодорожного транспорта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Металлургия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Производство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строительных материалов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Ювелирная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промышленность 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Фармацевтическая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промышленность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Ядерные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и радиационные технологии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Судостроительная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промышленность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Производство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основных фармацевтических продуктов и фармацевтических препаратов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Производство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целлюлозы, бумаги и изделий из бумаги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Производство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и прядение льняного волокна, производство льняных тканей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5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5108" y="5681427"/>
            <a:ext cx="378042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en-US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отраслей подлежит расширению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</a:pPr>
            <a:endParaRPr lang="ru-RU" sz="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305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 rot="10800000" flipV="1">
            <a:off x="3764868" y="1129143"/>
            <a:ext cx="6141132" cy="2470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300"/>
              </a:spcBef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кооперационного сотрудничества: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3764088" y="3181371"/>
            <a:ext cx="6141132" cy="2470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300"/>
              </a:spcBef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участию (и/или но не исключая):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0800000" flipV="1">
            <a:off x="3764868" y="5445224"/>
            <a:ext cx="6141132" cy="2470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300"/>
              </a:spcBef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dirty="0" smtClean="0">
                <a:solidFill>
                  <a:schemeClr val="tx2">
                    <a:lumMod val="75000"/>
                  </a:schemeClr>
                </a:solidFill>
              </a:rPr>
              <a:t>КРИТЕРИИ ПРОЕКТОВ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600201"/>
            <a:ext cx="4241676" cy="4525963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 3+ 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- проект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реализуется участниками из трех и более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государств-членов;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наращивание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добавленной стоимости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рамках производственной кооперационной цепочки поставок продукции, а также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рост объемов выпуска продукции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производимой в рамках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проекта;</a:t>
            </a:r>
          </a:p>
          <a:p>
            <a:pPr>
              <a:spcBef>
                <a:spcPts val="1200"/>
              </a:spcBef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высокий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уровень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локализации производства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промышленной продукции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рамках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ЕАЭС*.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6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5028" y="1467935"/>
            <a:ext cx="4501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производственных программ (специализация);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подрядная кооперация;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дополнение производственных мощностей партнера;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поставки в рамках лицензионных соглашений;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совместных предприятий.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05028" y="3522781"/>
            <a:ext cx="45012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 </a:t>
            </a:r>
            <a:r>
              <a:rPr lang="en-US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≥10%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имущественный взнос или нематериальные </a:t>
            </a:r>
            <a:r>
              <a:rPr lang="ru-RU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активы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(ноу-хау); 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оставки </a:t>
            </a: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15%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(комплектующие, материалы, полуфабрикаты, технологическое оборудование, ПО);</a:t>
            </a:r>
            <a:endParaRPr lang="ru-RU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слуги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(связанные </a:t>
            </a:r>
            <a:r>
              <a:rPr lang="ru-RU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проведением проектно-изыскательских и проектировочных работ, технологический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инжиниринг);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(предоставление права </a:t>
            </a:r>
            <a:r>
              <a:rPr lang="ru-RU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пользования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 сбыта (закупка)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(предоставление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 реализации объема </a:t>
            </a:r>
            <a:r>
              <a:rPr lang="ru-RU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промышленной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продукции).</a:t>
            </a:r>
            <a:endParaRPr lang="ru-RU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21360" y="5642664"/>
            <a:ext cx="4501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ru-RU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В соответствии </a:t>
            </a:r>
            <a:r>
              <a:rPr lang="ru-RU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Правилами определения страны происхождения отдельных видов товаров для целей государственных (муниципальных) закупок, утвержденными Решением Совета Евразийской экономической комиссии от 23 ноября 2020 г. №105 и приложения №1 к этим Правилам. </a:t>
            </a:r>
          </a:p>
        </p:txBody>
      </p:sp>
    </p:spTree>
    <p:extLst>
      <p:ext uri="{BB962C8B-B14F-4D97-AF65-F5344CB8AC3E}">
        <p14:creationId xmlns:p14="http://schemas.microsoft.com/office/powerpoint/2010/main" val="176723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7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45456" y="991671"/>
            <a:ext cx="5723272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500"/>
              </a:spcBef>
              <a:buAutoNum type="arabicPeriod"/>
            </a:pP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(заемщик) готовит документацию и направляет заявку в финансовую организацию для получение кредита.</a:t>
            </a:r>
          </a:p>
          <a:p>
            <a:pPr marL="228600" indent="-228600">
              <a:spcBef>
                <a:spcPts val="500"/>
              </a:spcBef>
              <a:buAutoNum type="arabicPeriod"/>
            </a:pP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организация после рассмотрения заявки и предварительного одобрения финансирования направляет в Комиссию заявку на включение проекта в программу субсидирования.</a:t>
            </a:r>
          </a:p>
          <a:p>
            <a:pPr marL="228600" indent="-228600">
              <a:spcBef>
                <a:spcPts val="500"/>
              </a:spcBef>
              <a:buAutoNum type="arabicPeriod"/>
            </a:pP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ДПП ЕЭК регистрирует поступающие заявки, проверяет в течение 5 раб. дней полноту содержащихся в них сведений (в течение 10 дней финансовая организация предоставляет недостающие документы по запросу Комиссии).</a:t>
            </a:r>
          </a:p>
          <a:p>
            <a:pPr marL="228600" indent="-228600">
              <a:spcBef>
                <a:spcPts val="500"/>
              </a:spcBef>
              <a:buAutoNum type="arabicPeriod"/>
            </a:pP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группа, под руководством должностного лица ДПП ЕЭК </a:t>
            </a:r>
            <a:r>
              <a:rPr lang="ru-RU" sz="127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состав входят представители департаментов Комиссии и по одному представителю уполномоченных государственных органов государств-членов ЕАЭС) в течение 20 </a:t>
            </a: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осуществляет экспертизу заявок (документов) и проверку соответствия кооперационного проекта критериям отбора.</a:t>
            </a:r>
          </a:p>
          <a:p>
            <a:pPr marL="228600" indent="-228600">
              <a:spcBef>
                <a:spcPts val="500"/>
              </a:spcBef>
              <a:buAutoNum type="arabicPeriod"/>
            </a:pP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положительной рекомендации проектной группы проекты выносятся на рассмотрение Консультативного комитета по промышленности (Комиссия по кооперации и </a:t>
            </a:r>
            <a:r>
              <a:rPr lang="ru-RU" sz="127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импортозамещению</a:t>
            </a: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28600" indent="-228600">
              <a:spcBef>
                <a:spcPts val="500"/>
              </a:spcBef>
              <a:buAutoNum type="arabicPeriod"/>
            </a:pP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положительной рекомендации Консультативного комитета по промышленности или Комиссии </a:t>
            </a:r>
            <a:r>
              <a:rPr lang="ru-RU" sz="127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кооперации и </a:t>
            </a:r>
            <a:r>
              <a:rPr lang="ru-RU" sz="127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импортозамещению</a:t>
            </a: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 вносится на рассмотрение Коллегии и далее Совета ЕЭК.</a:t>
            </a:r>
          </a:p>
          <a:p>
            <a:pPr marL="228600" indent="-228600">
              <a:spcBef>
                <a:spcPts val="500"/>
              </a:spcBef>
              <a:buAutoNum type="arabicPeriod"/>
            </a:pP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ЕЭК одобряет проект, принимает соответствующее решение, на основании которого заключается соглашение между Комиссией и финансовой организацией.</a:t>
            </a:r>
          </a:p>
          <a:p>
            <a:pPr marL="228600" indent="-228600">
              <a:spcBef>
                <a:spcPts val="500"/>
              </a:spcBef>
              <a:buAutoNum type="arabicPeriod"/>
            </a:pPr>
            <a:r>
              <a:rPr lang="ru-RU" sz="127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перечисляет денежные средства в установленном порядке в соответствии с Соглашением.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02351" y="2286447"/>
            <a:ext cx="1341898" cy="670949"/>
          </a:xfrm>
          <a:prstGeom prst="rect">
            <a:avLst/>
          </a:prstGeom>
          <a:solidFill>
            <a:schemeClr val="bg1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Международные и национальные финансовые организации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02351" y="1237599"/>
            <a:ext cx="1341898" cy="670949"/>
          </a:xfrm>
          <a:prstGeom prst="rect">
            <a:avLst/>
          </a:prstGeom>
          <a:solidFill>
            <a:schemeClr val="bg1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Бизнес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(заемщик)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369480" y="1908546"/>
            <a:ext cx="0" cy="373913"/>
          </a:xfrm>
          <a:prstGeom prst="straightConnector1">
            <a:avLst/>
          </a:prstGeom>
          <a:ln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1273630" y="1962541"/>
            <a:ext cx="191700" cy="1917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5309" y="3340796"/>
            <a:ext cx="1339678" cy="423454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ДПП ЕЭК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(5 дней)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326372" y="2957396"/>
            <a:ext cx="0" cy="373913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1230523" y="3011390"/>
            <a:ext cx="191700" cy="1917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103118" y="4454262"/>
            <a:ext cx="1341898" cy="426378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Совет ЕЭК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768144" y="3668082"/>
            <a:ext cx="191700" cy="1917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6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16" name="Соединительная линия уступом 15"/>
          <p:cNvCxnSpPr>
            <a:endCxn id="34" idx="1"/>
          </p:cNvCxnSpPr>
          <p:nvPr/>
        </p:nvCxnSpPr>
        <p:spPr>
          <a:xfrm rot="5400000" flipH="1" flipV="1">
            <a:off x="1287998" y="4097157"/>
            <a:ext cx="1032894" cy="579633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143429" y="5336638"/>
            <a:ext cx="1341898" cy="670949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ЕЭК</a:t>
            </a:r>
            <a:endParaRPr lang="ru-RU" sz="1000" b="1" dirty="0">
              <a:solidFill>
                <a:schemeClr val="tx1"/>
              </a:solidFill>
            </a:endParaRPr>
          </a:p>
        </p:txBody>
      </p:sp>
      <p:cxnSp>
        <p:nvCxnSpPr>
          <p:cNvPr id="18" name="Соединительная линия уступом 17"/>
          <p:cNvCxnSpPr>
            <a:stCxn id="17" idx="3"/>
            <a:endCxn id="7" idx="3"/>
          </p:cNvCxnSpPr>
          <p:nvPr/>
        </p:nvCxnSpPr>
        <p:spPr>
          <a:xfrm flipH="1" flipV="1">
            <a:off x="2444249" y="2621922"/>
            <a:ext cx="1041078" cy="3050191"/>
          </a:xfrm>
          <a:prstGeom prst="bentConnector3">
            <a:avLst>
              <a:gd name="adj1" fmla="val -21958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 rot="16200000">
            <a:off x="2412554" y="6144978"/>
            <a:ext cx="670949" cy="422313"/>
            <a:chOff x="1364938" y="4551894"/>
            <a:chExt cx="504056" cy="317266"/>
          </a:xfrm>
        </p:grpSpPr>
        <p:cxnSp>
          <p:nvCxnSpPr>
            <p:cNvPr id="20" name="Прямая со стрелкой 19"/>
            <p:cNvCxnSpPr/>
            <p:nvPr/>
          </p:nvCxnSpPr>
          <p:spPr>
            <a:xfrm>
              <a:off x="1364938" y="4551894"/>
              <a:ext cx="504056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1364938" y="4659906"/>
              <a:ext cx="504056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1364938" y="4767918"/>
              <a:ext cx="504056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1364938" y="4869160"/>
              <a:ext cx="504056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1649272" y="6325414"/>
            <a:ext cx="977687" cy="5325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/>
              <a:t>Бюджеты </a:t>
            </a:r>
          </a:p>
          <a:p>
            <a:pPr algn="ctr"/>
            <a:r>
              <a:rPr lang="ru-RU" sz="1000" dirty="0" smtClean="0"/>
              <a:t>Г-Ч</a:t>
            </a:r>
            <a:endParaRPr lang="ru-RU" sz="1000" dirty="0"/>
          </a:p>
        </p:txBody>
      </p:sp>
      <p:sp>
        <p:nvSpPr>
          <p:cNvPr id="25" name="Овал 24"/>
          <p:cNvSpPr/>
          <p:nvPr/>
        </p:nvSpPr>
        <p:spPr>
          <a:xfrm>
            <a:off x="120498" y="3465637"/>
            <a:ext cx="191700" cy="1917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954" y="3464221"/>
            <a:ext cx="2584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/>
              <a:t> 3</a:t>
            </a:r>
            <a:endParaRPr lang="ru-RU" sz="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28294" y="4095585"/>
            <a:ext cx="1130749" cy="431623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Проектная группа </a:t>
            </a:r>
            <a:r>
              <a:rPr lang="ru-RU" sz="1000" dirty="0" smtClean="0">
                <a:solidFill>
                  <a:schemeClr val="tx1"/>
                </a:solidFill>
              </a:rPr>
              <a:t>(20 дней)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19114" y="4871990"/>
            <a:ext cx="1430157" cy="122130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Консультативный  комитет по </a:t>
            </a:r>
            <a:r>
              <a:rPr lang="ru-RU" sz="1000" b="1" dirty="0" smtClean="0">
                <a:solidFill>
                  <a:schemeClr val="tx1"/>
                </a:solidFill>
              </a:rPr>
              <a:t>промышленности </a:t>
            </a:r>
            <a:r>
              <a:rPr lang="ru-RU" sz="1000" dirty="0" smtClean="0">
                <a:solidFill>
                  <a:schemeClr val="tx1"/>
                </a:solidFill>
              </a:rPr>
              <a:t>(Комиссия по кооперации и </a:t>
            </a:r>
            <a:r>
              <a:rPr lang="ru-RU" sz="1000" dirty="0" err="1" smtClean="0">
                <a:solidFill>
                  <a:schemeClr val="tx1"/>
                </a:solidFill>
              </a:rPr>
              <a:t>импортозамещению</a:t>
            </a:r>
            <a:r>
              <a:rPr lang="ru-RU" sz="1000" dirty="0" smtClean="0">
                <a:solidFill>
                  <a:schemeClr val="tx1"/>
                </a:solidFill>
              </a:rPr>
              <a:t>)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1086848" y="3780678"/>
            <a:ext cx="0" cy="32404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114306" y="4222270"/>
            <a:ext cx="191700" cy="1917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4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848544" y="4527208"/>
            <a:ext cx="16774" cy="35671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769468" y="4565584"/>
            <a:ext cx="191700" cy="1917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Овал 32"/>
          <p:cNvSpPr/>
          <p:nvPr/>
        </p:nvSpPr>
        <p:spPr>
          <a:xfrm>
            <a:off x="3614251" y="2861546"/>
            <a:ext cx="191700" cy="1917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094262" y="3657337"/>
            <a:ext cx="1341898" cy="426378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Коллегия ЕЭК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940805" y="4130219"/>
            <a:ext cx="0" cy="32404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615948" y="4901232"/>
            <a:ext cx="11011" cy="43540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2536872" y="4939608"/>
            <a:ext cx="191700" cy="1917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2984192" y="314286"/>
            <a:ext cx="6426508" cy="23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rgbClr val="032953"/>
                </a:solidFill>
                <a:latin typeface="Times"/>
                <a:ea typeface="+mj-ea"/>
                <a:cs typeface="Times"/>
              </a:defRPr>
            </a:lvl1pPr>
          </a:lstStyle>
          <a:p>
            <a:r>
              <a:rPr lang="ru-RU" sz="2500" dirty="0" smtClean="0">
                <a:solidFill>
                  <a:schemeClr val="tx2">
                    <a:lumMod val="75000"/>
                  </a:schemeClr>
                </a:solidFill>
              </a:rPr>
              <a:t>ПРОЦЕДУРА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ПОДАЧИ И РАССМОТРЕНИЯ ЗАЯВКИ И ПРИНЯТИЯ РЕШЕНИЙ ПО СУБСИДИИ </a:t>
            </a:r>
            <a:endParaRPr lang="ru-RU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46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925108" y="4349279"/>
            <a:ext cx="378042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 предоставляется получателю субсидии при условии соответствия </a:t>
            </a:r>
            <a:r>
              <a:rPr lang="ru-RU" sz="1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заемщика </a:t>
            </a:r>
            <a:r>
              <a:rPr lang="ru-RU" sz="1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действия кредитного договора (соглашения) условиям, предусмотренным пунктом 6 </a:t>
            </a:r>
            <a:r>
              <a:rPr lang="ru-RU" sz="1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отбора совместных кооперационных проектов.</a:t>
            </a:r>
          </a:p>
          <a:p>
            <a:pPr algn="just">
              <a:spcBef>
                <a:spcPts val="300"/>
              </a:spcBef>
            </a:pPr>
            <a:endParaRPr lang="ru-RU" sz="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3764868" y="4102238"/>
            <a:ext cx="6141132" cy="2470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300"/>
              </a:spcBef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984192" y="314286"/>
            <a:ext cx="6426508" cy="23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rgbClr val="032953"/>
                </a:solidFill>
                <a:latin typeface="Times"/>
                <a:ea typeface="+mj-ea"/>
                <a:cs typeface="Times"/>
              </a:defRPr>
            </a:lvl1pPr>
          </a:lstStyle>
          <a:p>
            <a:r>
              <a:rPr lang="ru-RU" sz="2500" dirty="0" smtClean="0">
                <a:solidFill>
                  <a:schemeClr val="tx2">
                    <a:lumMod val="75000"/>
                  </a:schemeClr>
                </a:solidFill>
              </a:rPr>
              <a:t>ТРЕБОВАНИЯ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К ЗАЁМЩИКУ, КРЕДИТНЫМ И ФИНАНСОВЫМ ОРГАНИЗАЦИЯМ</a:t>
            </a:r>
            <a:endParaRPr lang="ru-RU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8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</p:spPr>
        <p:txBody>
          <a:bodyPr numCol="2">
            <a:no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Заёмщик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Статус налогового резидента государства-члена ЕАЭС;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Отсутствие задолженностей по налогам, сборами и платежам;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Не должен находиться в процессе реорганизации или ликвидации.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endParaRPr lang="ru-RU" sz="105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Национальная финансовая организация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Статус резидента государства-члена ЕАЭС;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Лицензии на банковскую деятельность;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Срок деятельности не менее 5 лет;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Не является иностранным юридическим лицом и не подпадает под «</a:t>
            </a:r>
            <a:r>
              <a:rPr lang="ru-RU" sz="1050" dirty="0" err="1" smtClean="0">
                <a:solidFill>
                  <a:schemeClr val="tx2">
                    <a:lumMod val="75000"/>
                  </a:schemeClr>
                </a:solidFill>
              </a:rPr>
              <a:t>деофшоризацию</a:t>
            </a: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»;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Отсутствие просроченной или неурегулированной задолженности по субсидиям, бюджетным инвестициям и иным обязательствам перед госорганами;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Отсутствие дисквалификационных записей в </a:t>
            </a:r>
            <a:r>
              <a:rPr lang="ru-RU" sz="1050" dirty="0" err="1" smtClean="0">
                <a:solidFill>
                  <a:schemeClr val="tx2">
                    <a:lumMod val="75000"/>
                  </a:schemeClr>
                </a:solidFill>
              </a:rPr>
              <a:t>госреестре</a:t>
            </a: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 в отношении действующих должностных лиц или руководства;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Не </a:t>
            </a:r>
            <a:r>
              <a:rPr lang="ru-RU" sz="1050" dirty="0">
                <a:solidFill>
                  <a:schemeClr val="tx2">
                    <a:lumMod val="75000"/>
                  </a:schemeClr>
                </a:solidFill>
              </a:rPr>
              <a:t>должен находиться в процессе реорганизации или </a:t>
            </a: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ликвидации.</a:t>
            </a:r>
          </a:p>
          <a:p>
            <a:pPr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tabLst>
                <a:tab pos="3943350" algn="l"/>
              </a:tabLs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Международная финансовая организация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Создана на основе соглашения не менее 2х членов ЕАЭС;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Уровень достаточности капитала ≥20%;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Наличие опыта реализации проектов на территории государств-членов ЕАЭС;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</a:rPr>
              <a:t>- Предоставление согласия на раскрытие надзорной информации в ЕЭК.</a:t>
            </a:r>
          </a:p>
          <a:p>
            <a:pPr marL="457200" lvl="1" indent="0">
              <a:lnSpc>
                <a:spcPct val="120000"/>
              </a:lnSpc>
              <a:spcBef>
                <a:spcPts val="500"/>
              </a:spcBef>
              <a:buNone/>
              <a:tabLst>
                <a:tab pos="3943350" algn="l"/>
              </a:tabLst>
            </a:pPr>
            <a:endParaRPr lang="ru-RU" sz="9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611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 rot="10800000" flipV="1">
            <a:off x="3764868" y="5434386"/>
            <a:ext cx="6141132" cy="2470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Bef>
                <a:spcPts val="300"/>
              </a:spcBef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Соглашением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 выделении субсидии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предусматривается: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обязательство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финансовой организации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обеспечить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соблюдение соответствия кооперационных проектов критериям их отбора и заемщика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требованиям;</a:t>
            </a:r>
          </a:p>
          <a:p>
            <a:pPr>
              <a:spcBef>
                <a:spcPts val="600"/>
              </a:spcBef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обязательство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финансовой организации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обеспечить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соответствие требованиям к финансовым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организациям.</a:t>
            </a:r>
          </a:p>
          <a:p>
            <a:pPr marL="0" indent="0">
              <a:spcBef>
                <a:spcPts val="600"/>
              </a:spcBef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Отчетность 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ходе реализации кооперационного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проекта, включая данные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 выполнении заемщиком финансовых обязательств по кредитному договору, соответствии заемщика требованиям и соблюдении соответствия кооперационного проекта критериям отбора кооперационных проектов на дату формирования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отчета предоставляется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финансовой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организацией в ЕЭК ежеквартально.</a:t>
            </a:r>
          </a:p>
          <a:p>
            <a:pPr marL="0" indent="0">
              <a:spcBef>
                <a:spcPts val="600"/>
              </a:spcBef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Финансовая организация обязуется: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увеличивать процентную ставку в течение действия кредитного договора;</a:t>
            </a:r>
          </a:p>
          <a:p>
            <a:pPr>
              <a:spcBef>
                <a:spcPts val="600"/>
              </a:spcBef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осуществлять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контроль за целевым расходованием заемщиком средств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кредита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268288" indent="0"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Решение о прекращении или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 приостановлении выплаты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субсидии может быть принято Советом ЕЭК в случае:</a:t>
            </a:r>
          </a:p>
          <a:p>
            <a:pPr marL="628650" indent="-360363">
              <a:spcBef>
                <a:spcPts val="600"/>
              </a:spcBef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28650" indent="-360363">
              <a:spcBef>
                <a:spcPts val="600"/>
              </a:spcBef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выявления факта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нецелевого использования заемщиком предоставленного финансирования 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осуществляется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возврат средств субсидии в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бюджет ЕАЭС);</a:t>
            </a:r>
          </a:p>
          <a:p>
            <a:pPr marL="628650" indent="-360363">
              <a:spcBef>
                <a:spcPts val="600"/>
              </a:spcBef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досрочного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расторжения кредитного договора; </a:t>
            </a:r>
          </a:p>
          <a:p>
            <a:pPr marL="628650" indent="-360363">
              <a:spcBef>
                <a:spcPts val="600"/>
              </a:spcBef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инициирования в отношении заемщика процедуры банкротства;</a:t>
            </a:r>
          </a:p>
          <a:p>
            <a:pPr marL="628650" indent="-360363">
              <a:spcBef>
                <a:spcPts val="600"/>
              </a:spcBef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принятия решения о приостановлении реализации кооперационного проекта более чем на полгода либо на неопределенный срок;</a:t>
            </a:r>
          </a:p>
          <a:p>
            <a:pPr marL="628650" indent="-360363">
              <a:spcBef>
                <a:spcPts val="600"/>
              </a:spcBef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кооперационный проект перестал соответствовать критериям его отбора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628650" indent="-360363">
              <a:spcBef>
                <a:spcPts val="600"/>
              </a:spcBef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непредставление финансовой организацией отчета в установленный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срок;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628650" indent="-360363">
              <a:spcBef>
                <a:spcPts val="600"/>
              </a:spcBef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принятия решения об отказе от реализации кооперационного проекта.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9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984192" y="314286"/>
            <a:ext cx="6426508" cy="23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rgbClr val="032953"/>
                </a:solidFill>
                <a:latin typeface="Times"/>
                <a:ea typeface="+mj-ea"/>
                <a:cs typeface="Times"/>
              </a:defRPr>
            </a:lvl1pPr>
          </a:lstStyle>
          <a:p>
            <a:r>
              <a:rPr lang="ru-RU" sz="2500" dirty="0" smtClean="0">
                <a:solidFill>
                  <a:schemeClr val="tx2">
                    <a:lumMod val="75000"/>
                  </a:schemeClr>
                </a:solidFill>
              </a:rPr>
              <a:t>ОТЧЕТНОСТЬ И ОБЯЗАТЕЛЬСТВА</a:t>
            </a:r>
            <a:endParaRPr lang="ru-RU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5108" y="5681427"/>
            <a:ext cx="3780420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en-US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приостановление </a:t>
            </a:r>
            <a:r>
              <a:rPr lang="ru-RU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 осуществляется по решению Председателя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Коллегии</a:t>
            </a:r>
            <a:r>
              <a:rPr lang="en-US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ЕЭК до </a:t>
            </a:r>
            <a:r>
              <a:rPr lang="ru-RU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Решения Советом </a:t>
            </a:r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ЕЭК</a:t>
            </a:r>
            <a:r>
              <a:rPr lang="ru-RU" sz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</a:pPr>
            <a:endParaRPr lang="ru-RU" sz="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69636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36596</TotalTime>
  <Words>1138</Words>
  <Application>Microsoft Office PowerPoint</Application>
  <PresentationFormat>Лист A4 (210x297 мм)</PresentationFormat>
  <Paragraphs>182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1_Тема Office</vt:lpstr>
      <vt:lpstr>Презентация PowerPoint</vt:lpstr>
      <vt:lpstr>НОВАЯ МЕРА ПОДДЕРЖКИ</vt:lpstr>
      <vt:lpstr>ИСТОЧНИК СРЕДСТВ ДЛЯ СУБСИДИИ</vt:lpstr>
      <vt:lpstr>ЦЕЛИ СУБСИДИРОВАНИЯ </vt:lpstr>
      <vt:lpstr>ОТРАСЛИ ПРОМЫШЛЕННОСТИ (приоритетные виды экономической деятельности для промышленного сотрудничества в рамках ЕАЭС)</vt:lpstr>
      <vt:lpstr>КРИТЕРИИ ПРОЕКТОВ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Филоненко Иван Иванович</dc:creator>
  <cp:keywords>ДЕАЭС;Департамент развития интеграции</cp:keywords>
  <cp:lastModifiedBy>Гельман Мария Юльевна</cp:lastModifiedBy>
  <cp:revision>1422</cp:revision>
  <cp:lastPrinted>2023-07-13T06:34:25Z</cp:lastPrinted>
  <dcterms:created xsi:type="dcterms:W3CDTF">2014-03-12T13:28:36Z</dcterms:created>
  <dcterms:modified xsi:type="dcterms:W3CDTF">2023-07-20T13:26:26Z</dcterms:modified>
</cp:coreProperties>
</file>